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Roboto Mon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D0A1C9F-3AA6-4FF5-B5DB-111D388CE79F}">
  <a:tblStyle styleId="{AD0A1C9F-3AA6-4FF5-B5DB-111D388CE7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RobotoMono-regular.fntdata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Mono-italic.fntdata"/><Relationship Id="rId14" Type="http://schemas.openxmlformats.org/officeDocument/2006/relationships/font" Target="fonts/RobotoMono-bold.fntdata"/><Relationship Id="rId16" Type="http://schemas.openxmlformats.org/officeDocument/2006/relationships/font" Target="fonts/RobotoMon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gif>
</file>

<file path=ppt/media/image4.png>
</file>

<file path=ppt/media/image5.gif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40467113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40467113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404671133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404671133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404671133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404671133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04671133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04671133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404671133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404671133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gif"/><Relationship Id="rId4" Type="http://schemas.openxmlformats.org/officeDocument/2006/relationships/image" Target="../media/image3.gif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Relationship Id="rId4" Type="http://schemas.openxmlformats.org/officeDocument/2006/relationships/image" Target="../media/image7.gif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Ashantfet/AI_Optimation_search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99050"/>
            <a:ext cx="8520600" cy="400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/>
              <a:t>Search and Optimization on TSP, Frozen Lake</a:t>
            </a:r>
            <a:endParaRPr b="1" i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 </a:t>
            </a:r>
            <a:r>
              <a:rPr b="1" lang="en" sz="2000"/>
              <a:t>AI Assignment 2 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" sz="1100"/>
            </a:br>
            <a:r>
              <a:rPr lang="en" sz="1100"/>
              <a:t> </a:t>
            </a:r>
            <a:endParaRPr b="1" sz="11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Team</a:t>
            </a:r>
            <a:r>
              <a:rPr lang="en" sz="1100">
                <a:solidFill>
                  <a:schemeClr val="dk1"/>
                </a:solidFill>
              </a:rPr>
              <a:t>: </a:t>
            </a:r>
            <a:r>
              <a:rPr b="1" lang="en" sz="1100">
                <a:solidFill>
                  <a:schemeClr val="dk1"/>
                </a:solidFill>
              </a:rPr>
              <a:t>ASHANT KUMAR (CS24M113)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 IIT TIRUPATI,</a:t>
            </a:r>
            <a:r>
              <a:rPr lang="en" sz="1100">
                <a:solidFill>
                  <a:schemeClr val="dk1"/>
                </a:solidFill>
              </a:rPr>
              <a:t> </a:t>
            </a:r>
            <a:r>
              <a:rPr b="1" lang="en" sz="1100">
                <a:solidFill>
                  <a:schemeClr val="dk1"/>
                </a:solidFill>
              </a:rPr>
              <a:t>AI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</a:t>
            </a:r>
            <a:r>
              <a:rPr b="1" lang="en" sz="1100">
                <a:solidFill>
                  <a:schemeClr val="dk1"/>
                </a:solidFill>
              </a:rPr>
              <a:t>Submission Date: APRIL 06, 2025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rPr b="1" lang="en" sz="1700"/>
              <a:t> Problem Setup &amp; Heuristics</a:t>
            </a:r>
            <a:endParaRPr b="1" sz="17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-267017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1100">
                <a:solidFill>
                  <a:schemeClr val="dk1"/>
                </a:solidFill>
              </a:rPr>
              <a:t>Environments</a:t>
            </a:r>
            <a:r>
              <a:rPr lang="en" sz="1100">
                <a:solidFill>
                  <a:schemeClr val="dk1"/>
                </a:solidFill>
              </a:rPr>
              <a:t>: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🔷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gym_TSP</a:t>
            </a:r>
            <a:r>
              <a:rPr lang="en" sz="1100">
                <a:solidFill>
                  <a:schemeClr val="dk1"/>
                </a:solidFill>
              </a:rPr>
              <a:t>: For HC &amp; SA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❄️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FrozenLake</a:t>
            </a:r>
            <a:r>
              <a:rPr lang="en" sz="1100">
                <a:solidFill>
                  <a:schemeClr val="dk1"/>
                </a:solidFill>
              </a:rPr>
              <a:t> : For BnB &amp; IDA*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1100">
                <a:solidFill>
                  <a:schemeClr val="dk1"/>
                </a:solidFill>
              </a:rPr>
              <a:t>Algorithms</a:t>
            </a:r>
            <a:r>
              <a:rPr lang="en" sz="1100">
                <a:solidFill>
                  <a:schemeClr val="dk1"/>
                </a:solidFill>
              </a:rPr>
              <a:t>: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Branch and Bound (BnB)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Iterative Deepening A* (IDA*)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Hill Climbing (HC)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Simulated Annealing (SA)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1100">
                <a:solidFill>
                  <a:schemeClr val="dk1"/>
                </a:solidFill>
              </a:rPr>
              <a:t>Heuristics Used</a:t>
            </a:r>
            <a:r>
              <a:rPr lang="en" sz="1100">
                <a:solidFill>
                  <a:schemeClr val="dk1"/>
                </a:solidFill>
              </a:rPr>
              <a:t>: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FrozenLake : Manhattan Distance to goal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TSP: Total path cost from permutation of cities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1100">
                <a:solidFill>
                  <a:schemeClr val="dk1"/>
                </a:solidFill>
              </a:rPr>
              <a:t>Evaluation Metrics</a:t>
            </a:r>
            <a:r>
              <a:rPr lang="en" sz="1100">
                <a:solidFill>
                  <a:schemeClr val="dk1"/>
                </a:solidFill>
              </a:rPr>
              <a:t>: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Reward =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-1 * Distance/Steps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Time (sec)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67017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Convergence Point (iterations)</a:t>
            </a:r>
            <a:br>
              <a:rPr lang="en" sz="1100">
                <a:solidFill>
                  <a:schemeClr val="dk1"/>
                </a:solidFill>
              </a:rPr>
            </a:b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/>
              <a:t> 🔎 Branch and Bound vs IDA*</a:t>
            </a:r>
            <a:endParaRPr/>
          </a:p>
        </p:txBody>
      </p:sp>
      <p:graphicFrame>
        <p:nvGraphicFramePr>
          <p:cNvPr id="67" name="Google Shape;67;p15"/>
          <p:cNvGraphicFramePr/>
          <p:nvPr/>
        </p:nvGraphicFramePr>
        <p:xfrm>
          <a:off x="5592450" y="3486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{AD0A1C9F-3AA6-4FF5-B5DB-111D388CE79F}</a:tableStyleId>
              </a:tblPr>
              <a:tblGrid>
                <a:gridCol w="930850"/>
                <a:gridCol w="1652375"/>
                <a:gridCol w="968300"/>
              </a:tblGrid>
              <a:tr h="6902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Metric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Branch and Bound (Avg)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IDA* (Avg)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1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Time (FL)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0.0006378 s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0.0002838 s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6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Success Rate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5/5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5</a:t>
                      </a:r>
                      <a:r>
                        <a:rPr lang="en" sz="1100"/>
                        <a:t>/5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8" name="Google Shape;68;p15"/>
          <p:cNvSpPr txBox="1"/>
          <p:nvPr/>
        </p:nvSpPr>
        <p:spPr>
          <a:xfrm>
            <a:off x="304800" y="1152475"/>
            <a:ext cx="3000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Environment</a:t>
            </a:r>
            <a:r>
              <a:rPr lang="en" sz="1100"/>
              <a:t>: Frozen Lake</a:t>
            </a:r>
            <a:br>
              <a:rPr lang="en" sz="1100"/>
            </a:br>
            <a:r>
              <a:rPr lang="en" sz="1100"/>
              <a:t> Tested over </a:t>
            </a:r>
            <a:r>
              <a:rPr b="1" lang="en" sz="1100"/>
              <a:t>5 runs</a:t>
            </a:r>
            <a:r>
              <a:rPr lang="en" sz="1100"/>
              <a:t>, with </a:t>
            </a:r>
            <a:r>
              <a:rPr b="1" lang="en" sz="1100"/>
              <a:t>τ = 10 mins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📈 </a:t>
            </a:r>
            <a:r>
              <a:rPr b="1" lang="en" sz="1100"/>
              <a:t>Graph</a:t>
            </a:r>
            <a:r>
              <a:rPr lang="en" sz="1100"/>
              <a:t>:</a:t>
            </a:r>
            <a:r>
              <a:rPr lang="en" sz="1100"/>
              <a:t> Execution time across iterations for Branch and Bound vs IDA* on Frozen Lake</a:t>
            </a:r>
            <a:r>
              <a:rPr i="1" lang="en" sz="1100"/>
              <a:t> </a:t>
            </a:r>
            <a:endParaRPr i="1" sz="11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🧠 </a:t>
            </a:r>
            <a:r>
              <a:rPr b="1" lang="en" sz="1100"/>
              <a:t>Observation</a:t>
            </a:r>
            <a:r>
              <a:rPr lang="en" sz="1100"/>
              <a:t>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BnB is </a:t>
            </a:r>
            <a:r>
              <a:rPr lang="en" sz="1100">
                <a:solidFill>
                  <a:schemeClr val="dk1"/>
                </a:solidFill>
              </a:rPr>
              <a:t>slightly </a:t>
            </a:r>
            <a:r>
              <a:rPr b="1" lang="en" sz="1100">
                <a:solidFill>
                  <a:schemeClr val="dk1"/>
                </a:solidFill>
              </a:rPr>
              <a:t>higher average time</a:t>
            </a:r>
            <a:r>
              <a:rPr lang="en" sz="1100">
                <a:solidFill>
                  <a:schemeClr val="dk1"/>
                </a:solidFill>
              </a:rPr>
              <a:t> due to one outlier run </a:t>
            </a:r>
            <a:r>
              <a:rPr lang="en" sz="1100"/>
              <a:t> but memory intensive because it maintains an explicit search tree.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IDA* is </a:t>
            </a:r>
            <a:r>
              <a:rPr b="1" lang="en" sz="1100">
                <a:solidFill>
                  <a:schemeClr val="dk1"/>
                </a:solidFill>
              </a:rPr>
              <a:t>faster on average</a:t>
            </a:r>
            <a:r>
              <a:rPr lang="en" sz="1100">
                <a:solidFill>
                  <a:schemeClr val="dk1"/>
                </a:solidFill>
              </a:rPr>
              <a:t> and </a:t>
            </a:r>
            <a:r>
              <a:rPr b="1" lang="en" sz="1100">
                <a:solidFill>
                  <a:schemeClr val="dk1"/>
                </a:solidFill>
              </a:rPr>
              <a:t>more consistent</a:t>
            </a:r>
            <a:r>
              <a:rPr lang="en" sz="1100">
                <a:solidFill>
                  <a:schemeClr val="dk1"/>
                </a:solidFill>
              </a:rPr>
              <a:t>, but </a:t>
            </a:r>
            <a:r>
              <a:rPr b="1" lang="en" sz="1100">
                <a:solidFill>
                  <a:schemeClr val="dk1"/>
                </a:solidFill>
              </a:rPr>
              <a:t>uses less memory</a:t>
            </a:r>
            <a:r>
              <a:rPr lang="en" sz="1100">
                <a:solidFill>
                  <a:schemeClr val="dk1"/>
                </a:solidFill>
              </a:rPr>
              <a:t> due to its depth-first nature.</a:t>
            </a:r>
            <a:endParaRPr sz="1100"/>
          </a:p>
        </p:txBody>
      </p:sp>
      <p:pic>
        <p:nvPicPr>
          <p:cNvPr id="69" name="Google Shape;69;p15" title="bnb_frozen_lake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3025" y="224275"/>
            <a:ext cx="2134600" cy="22290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4063025" y="2497000"/>
            <a:ext cx="20823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bnb_frozenlake.gif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71" name="Google Shape;71;p15" title="ida_frozen_lake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0550" y="224275"/>
            <a:ext cx="1991750" cy="22290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6758325" y="2511950"/>
            <a:ext cx="21345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ida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_frozenlake.gif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41350" y="3597150"/>
            <a:ext cx="2451100" cy="141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21300" y="2227849"/>
            <a:ext cx="2033499" cy="104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rPr b="1" lang="en" sz="1700"/>
              <a:t>🧭 Hill Climbing vs Simulated Annealing</a:t>
            </a:r>
            <a:endParaRPr b="1" sz="17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3108375"/>
            <a:ext cx="8520600" cy="14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81" name="Google Shape;81;p16"/>
          <p:cNvGraphicFramePr/>
          <p:nvPr/>
        </p:nvGraphicFramePr>
        <p:xfrm>
          <a:off x="5520200" y="2893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{AD0A1C9F-3AA6-4FF5-B5DB-111D388CE79F}</a:tableStyleId>
              </a:tblPr>
              <a:tblGrid>
                <a:gridCol w="1087800"/>
                <a:gridCol w="1028675"/>
                <a:gridCol w="1582050"/>
              </a:tblGrid>
              <a:tr h="651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Metric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Hill Climbing (Avg)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Simulated Annealing (Avg)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Time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23.2</a:t>
                      </a:r>
                      <a:r>
                        <a:rPr lang="en" sz="1100"/>
                        <a:t>s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34.6s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1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Best Distance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3101.8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3598.2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2" name="Google Shape;82;p16"/>
          <p:cNvSpPr txBox="1"/>
          <p:nvPr/>
        </p:nvSpPr>
        <p:spPr>
          <a:xfrm>
            <a:off x="304800" y="2653975"/>
            <a:ext cx="53472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Environment</a:t>
            </a:r>
            <a:r>
              <a:rPr lang="en" sz="1100"/>
              <a:t>: TSP (126 cities) Tested over </a:t>
            </a:r>
            <a:r>
              <a:rPr b="1" lang="en" sz="1100"/>
              <a:t>5 runs</a:t>
            </a:r>
            <a:r>
              <a:rPr lang="en" sz="1100"/>
              <a:t>, with </a:t>
            </a:r>
            <a:r>
              <a:rPr b="1" lang="en" sz="1100"/>
              <a:t>τ = 10 mins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📈 </a:t>
            </a:r>
            <a:r>
              <a:rPr b="1" lang="en" sz="1100"/>
              <a:t>Graph</a:t>
            </a:r>
            <a:r>
              <a:rPr lang="en" sz="1100"/>
              <a:t>: </a:t>
            </a:r>
            <a:r>
              <a:rPr i="1" lang="en" sz="1100"/>
              <a:t>Avg Time to Conv</a:t>
            </a:r>
            <a:r>
              <a:rPr i="1" lang="en" sz="1100"/>
              <a:t>erge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🧠 </a:t>
            </a:r>
            <a:r>
              <a:rPr b="1" lang="en" sz="1100"/>
              <a:t>Observation</a:t>
            </a:r>
            <a:r>
              <a:rPr lang="en" sz="1100"/>
              <a:t>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HC</a:t>
            </a:r>
            <a:r>
              <a:rPr lang="en" sz="1100">
                <a:solidFill>
                  <a:schemeClr val="dk1"/>
                </a:solidFill>
              </a:rPr>
              <a:t> is faster due to stuck on local minima it restarts </a:t>
            </a:r>
            <a:r>
              <a:rPr lang="en" sz="1100">
                <a:solidFill>
                  <a:schemeClr val="dk1"/>
                </a:solidFill>
              </a:rPr>
              <a:t>which</a:t>
            </a:r>
            <a:r>
              <a:rPr lang="en" sz="1100">
                <a:solidFill>
                  <a:schemeClr val="dk1"/>
                </a:solidFill>
              </a:rPr>
              <a:t> makes it slower than SA but greedy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SA</a:t>
            </a:r>
            <a:r>
              <a:rPr lang="en" sz="1100">
                <a:solidFill>
                  <a:schemeClr val="dk1"/>
                </a:solidFill>
              </a:rPr>
              <a:t> is slower but more exploratory — avoids premature convergence.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Tradeoff: SA takes more time but generally finds better-quality paths.</a:t>
            </a:r>
            <a:br>
              <a:rPr lang="en" sz="1100">
                <a:solidFill>
                  <a:schemeClr val="dk1"/>
                </a:solidFill>
              </a:rPr>
            </a:br>
            <a:br>
              <a:rPr lang="en" sz="1100"/>
            </a:br>
            <a:endParaRPr/>
          </a:p>
        </p:txBody>
      </p:sp>
      <p:pic>
        <p:nvPicPr>
          <p:cNvPr id="83" name="Google Shape;83;p16" title="simulated_annealing_tsp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6175" y="54600"/>
            <a:ext cx="1785850" cy="178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 title="hill_climbing_tsp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2700" y="33525"/>
            <a:ext cx="2146225" cy="18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5113600" y="1771825"/>
            <a:ext cx="17493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sa_tsp.gif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7139600" y="1831625"/>
            <a:ext cx="19593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hc_tsp.gif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350" y="1626025"/>
            <a:ext cx="4729450" cy="198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rPr b="1" lang="en" sz="1700"/>
              <a:t> ⚖️Algorithm Comparison</a:t>
            </a:r>
            <a:endParaRPr b="1" sz="17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94" name="Google Shape;94;p17"/>
          <p:cNvGraphicFramePr/>
          <p:nvPr/>
        </p:nvGraphicFramePr>
        <p:xfrm>
          <a:off x="1266450" y="125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{AD0A1C9F-3AA6-4FF5-B5DB-111D388CE79F}</a:tableStyleId>
              </a:tblPr>
              <a:tblGrid>
                <a:gridCol w="822325"/>
                <a:gridCol w="917575"/>
                <a:gridCol w="955675"/>
                <a:gridCol w="984250"/>
                <a:gridCol w="1793875"/>
              </a:tblGrid>
              <a:tr h="6402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Algorithm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Time Taken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Converge Pt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Success Rate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Strength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0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BnB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Low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Fast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High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Guaranteed optimal if time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0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IDA*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Medium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Medium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Good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Low memory, longer path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0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HC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High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Early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Moderate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Fast convergence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0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SA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Medium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Late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High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Better global optima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5" name="Google Shape;95;p17"/>
          <p:cNvSpPr txBox="1"/>
          <p:nvPr/>
        </p:nvSpPr>
        <p:spPr>
          <a:xfrm flipH="1">
            <a:off x="449625" y="3304750"/>
            <a:ext cx="3512400" cy="17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🎯 </a:t>
            </a:r>
            <a:r>
              <a:rPr b="1" lang="en" sz="1100"/>
              <a:t>Takeaway</a:t>
            </a:r>
            <a:r>
              <a:rPr lang="en" sz="1100"/>
              <a:t>:</a:t>
            </a:r>
            <a:br>
              <a:rPr lang="en" sz="1100"/>
            </a:br>
            <a:r>
              <a:rPr lang="en" sz="1100"/>
              <a:t> Choice of algorithm depends on: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Problem complexity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Trade-off: time ⏱️ vs solution quality 🧠</a:t>
            </a:r>
            <a:br>
              <a:rPr lang="en" sz="1100"/>
            </a:b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700"/>
              <a:t>Conclusion &amp; GitHub Link</a:t>
            </a:r>
            <a:endParaRPr b="1" sz="17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Key Learnings</a:t>
            </a:r>
            <a:r>
              <a:rPr lang="en" sz="1100">
                <a:solidFill>
                  <a:schemeClr val="dk1"/>
                </a:solidFill>
              </a:rPr>
              <a:t>: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No single algorithm wins everywhere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Heuristics deeply affect performance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SA and BnB give better final results at higher cost</a:t>
            </a:r>
            <a:br>
              <a:rPr lang="en" sz="1100">
                <a:solidFill>
                  <a:schemeClr val="dk1"/>
                </a:solidFill>
              </a:rPr>
            </a:b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GitHub Repo</a:t>
            </a:r>
            <a:r>
              <a:rPr lang="en" sz="1100">
                <a:solidFill>
                  <a:schemeClr val="dk1"/>
                </a:solidFill>
              </a:rPr>
              <a:t>: 🔗 </a:t>
            </a:r>
            <a:r>
              <a:rPr i="1" lang="en" sz="1100" u="sng">
                <a:solidFill>
                  <a:schemeClr val="hlink"/>
                </a:solidFill>
                <a:hlinkClick r:id="rId3"/>
              </a:rPr>
              <a:t>https://github.com/Ashantfet/AI_Optimation_search</a:t>
            </a:r>
            <a:endParaRPr i="1"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Thank You!</a:t>
            </a:r>
            <a:r>
              <a:rPr lang="en" sz="1100">
                <a:solidFill>
                  <a:schemeClr val="dk1"/>
                </a:solidFill>
              </a:rPr>
              <a:t> 🎉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